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0"/>
  </p:notesMasterIdLst>
  <p:sldIdLst>
    <p:sldId id="258" r:id="rId2"/>
    <p:sldId id="259" r:id="rId3"/>
    <p:sldId id="262" r:id="rId4"/>
    <p:sldId id="260" r:id="rId5"/>
    <p:sldId id="272" r:id="rId6"/>
    <p:sldId id="271" r:id="rId7"/>
    <p:sldId id="261" r:id="rId8"/>
    <p:sldId id="263" r:id="rId9"/>
    <p:sldId id="273" r:id="rId10"/>
    <p:sldId id="274" r:id="rId11"/>
    <p:sldId id="275" r:id="rId12"/>
    <p:sldId id="264" r:id="rId13"/>
    <p:sldId id="279" r:id="rId14"/>
    <p:sldId id="280" r:id="rId15"/>
    <p:sldId id="265" r:id="rId16"/>
    <p:sldId id="276" r:id="rId17"/>
    <p:sldId id="305" r:id="rId18"/>
    <p:sldId id="306" r:id="rId19"/>
    <p:sldId id="266" r:id="rId20"/>
    <p:sldId id="267" r:id="rId21"/>
    <p:sldId id="277" r:id="rId22"/>
    <p:sldId id="287" r:id="rId23"/>
    <p:sldId id="288" r:id="rId24"/>
    <p:sldId id="289" r:id="rId25"/>
    <p:sldId id="292" r:id="rId26"/>
    <p:sldId id="290" r:id="rId27"/>
    <p:sldId id="291" r:id="rId28"/>
    <p:sldId id="293" r:id="rId29"/>
    <p:sldId id="294" r:id="rId30"/>
    <p:sldId id="297" r:id="rId31"/>
    <p:sldId id="298" r:id="rId32"/>
    <p:sldId id="299" r:id="rId33"/>
    <p:sldId id="300" r:id="rId34"/>
    <p:sldId id="302" r:id="rId35"/>
    <p:sldId id="303" r:id="rId36"/>
    <p:sldId id="304" r:id="rId37"/>
    <p:sldId id="308" r:id="rId38"/>
    <p:sldId id="268" r:id="rId39"/>
    <p:sldId id="278" r:id="rId40"/>
    <p:sldId id="281" r:id="rId41"/>
    <p:sldId id="285" r:id="rId42"/>
    <p:sldId id="286" r:id="rId43"/>
    <p:sldId id="301" r:id="rId44"/>
    <p:sldId id="309" r:id="rId45"/>
    <p:sldId id="269" r:id="rId46"/>
    <p:sldId id="270" r:id="rId47"/>
    <p:sldId id="283" r:id="rId48"/>
    <p:sldId id="284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078" autoAdjust="0"/>
  </p:normalViewPr>
  <p:slideViewPr>
    <p:cSldViewPr snapToGrid="0">
      <p:cViewPr varScale="1">
        <p:scale>
          <a:sx n="65" d="100"/>
          <a:sy n="65" d="100"/>
        </p:scale>
        <p:origin x="12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70D49-E561-4E08-B47F-52B72728A177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AD78-6FE7-485B-979F-270DC0D6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5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69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02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75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2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4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47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1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616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4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6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6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05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26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56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95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14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21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AD78-6FE7-485B-979F-270DC0D6C7A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02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697230" y="152400"/>
            <a:ext cx="10963910" cy="6550025"/>
          </a:xfrm>
          <a:prstGeom prst="roundRect">
            <a:avLst>
              <a:gd name="adj" fmla="val 445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7110975" y="2671763"/>
            <a:ext cx="4677165" cy="4186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571683" y="6586537"/>
            <a:ext cx="3551181" cy="2317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11510010" y="2671763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2239010" y="557213"/>
            <a:ext cx="9144000" cy="2387600"/>
          </a:xfrm>
          <a:prstGeom prst="rect">
            <a:avLst/>
          </a:prstGeom>
        </p:spPr>
        <p:txBody>
          <a:bodyPr anchor="b"/>
          <a:lstStyle>
            <a:lvl1pPr algn="r"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2239010" y="303688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1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11457169" y="2624534"/>
            <a:ext cx="431800" cy="399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91A8F-C7B5-4782-91C6-68D820956DF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11509900" y="2675878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fld id="{280C4E82-2227-4332-8A40-EA303C9E7CAD}" type="slidenum">
              <a:rPr lang="ko-KR" altLang="en-US" sz="1600" smtClean="0">
                <a:solidFill>
                  <a:schemeClr val="bg1"/>
                </a:solidFill>
                <a:ea typeface="-윤고딕120_ppt"/>
              </a:rPr>
              <a:t>‹#›</a:t>
            </a:fld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</p:spTree>
    <p:extLst>
      <p:ext uri="{BB962C8B-B14F-4D97-AF65-F5344CB8AC3E}">
        <p14:creationId xmlns:p14="http://schemas.microsoft.com/office/powerpoint/2010/main" val="410064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릿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772357" y="1526960"/>
            <a:ext cx="11048581" cy="2050742"/>
          </a:xfrm>
          <a:prstGeom prst="roundRect">
            <a:avLst>
              <a:gd name="adj" fmla="val 445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346189" y="2584037"/>
            <a:ext cx="4677165" cy="4186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1166634" y="1411072"/>
            <a:ext cx="3551181" cy="2317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>
            <a:off x="619957" y="2279237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616965" y="2285258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fld id="{280C4E82-2227-4332-8A40-EA303C9E7CAD}" type="slidenum">
              <a:rPr lang="ko-KR" altLang="en-US" sz="1600" smtClean="0">
                <a:solidFill>
                  <a:schemeClr val="bg1"/>
                </a:solidFill>
                <a:ea typeface="-윤고딕120_ppt"/>
              </a:rPr>
              <a:t>‹#›</a:t>
            </a:fld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055" y="1758735"/>
            <a:ext cx="10515600" cy="159969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74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릿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/>
          <p:cNvSpPr>
            <a:spLocks noChangeArrowheads="1"/>
          </p:cNvSpPr>
          <p:nvPr/>
        </p:nvSpPr>
        <p:spPr bwMode="auto">
          <a:xfrm>
            <a:off x="1450307" y="1098032"/>
            <a:ext cx="9297836" cy="4685705"/>
          </a:xfrm>
          <a:prstGeom prst="roundRect">
            <a:avLst>
              <a:gd name="adj" fmla="val 4463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035985" y="878076"/>
            <a:ext cx="2434133" cy="44625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ko-KR" altLang="ko-KR" i="1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2"/>
          </p:nvPr>
        </p:nvSpPr>
        <p:spPr>
          <a:xfrm>
            <a:off x="1647875" y="1473667"/>
            <a:ext cx="8902700" cy="409575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111485" y="914855"/>
            <a:ext cx="2274247" cy="366354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035985" y="878076"/>
            <a:ext cx="2434133" cy="44625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ko-KR" altLang="ko-KR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5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468630" y="144463"/>
            <a:ext cx="11109960" cy="6513512"/>
          </a:xfrm>
          <a:prstGeom prst="roundRect">
            <a:avLst>
              <a:gd name="adj" fmla="val 445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>
            <a:off x="11430000" y="2684756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fld id="{280C4E82-2227-4332-8A40-EA303C9E7CAD}" type="slidenum">
              <a:rPr lang="ko-KR" altLang="en-US" sz="1600" smtClean="0">
                <a:solidFill>
                  <a:schemeClr val="bg1"/>
                </a:solidFill>
                <a:ea typeface="-윤고딕120_ppt"/>
              </a:rPr>
              <a:t>‹#›</a:t>
            </a:fld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13127" y="6568381"/>
            <a:ext cx="30607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000" baseline="0" dirty="0">
                <a:solidFill>
                  <a:schemeClr val="bg1"/>
                </a:solidFill>
                <a:latin typeface="-윤고딕140_ppt" pitchFamily="18" charset="-127"/>
                <a:ea typeface="-윤고딕140_ppt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-윤고딕140_ppt" pitchFamily="18" charset="-127"/>
              <a:ea typeface="-윤고딕140_ppt" pitchFamily="18" charset="-127"/>
            </a:endParaRP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 rot="10800000">
            <a:off x="4339459" y="6512861"/>
            <a:ext cx="3551181" cy="2317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7908396" y="2989554"/>
            <a:ext cx="4211307" cy="388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763588" y="1428750"/>
            <a:ext cx="10537825" cy="50165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3589" y="306825"/>
            <a:ext cx="10537824" cy="969526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468630" y="144463"/>
            <a:ext cx="11109960" cy="6513512"/>
          </a:xfrm>
          <a:prstGeom prst="roundRect">
            <a:avLst>
              <a:gd name="adj" fmla="val 445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>
            <a:off x="11430000" y="2684756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fld id="{280C4E82-2227-4332-8A40-EA303C9E7CAD}" type="slidenum">
              <a:rPr lang="ko-KR" altLang="en-US" sz="1600" smtClean="0">
                <a:solidFill>
                  <a:schemeClr val="bg1"/>
                </a:solidFill>
                <a:ea typeface="-윤고딕120_ppt"/>
              </a:rPr>
              <a:t>‹#›</a:t>
            </a:fld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13127" y="6568381"/>
            <a:ext cx="30607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000" baseline="0" dirty="0">
                <a:solidFill>
                  <a:schemeClr val="bg1"/>
                </a:solidFill>
                <a:latin typeface="-윤고딕140_ppt" pitchFamily="18" charset="-127"/>
                <a:ea typeface="-윤고딕140_ppt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-윤고딕140_ppt" pitchFamily="18" charset="-127"/>
              <a:ea typeface="-윤고딕140_ppt" pitchFamily="18" charset="-127"/>
            </a:endParaRP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 rot="10800000">
            <a:off x="4339459" y="6512861"/>
            <a:ext cx="3551181" cy="2317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7908396" y="2989554"/>
            <a:ext cx="4211307" cy="388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63589" y="306825"/>
            <a:ext cx="10537824" cy="969526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052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320040" y="144463"/>
            <a:ext cx="11590020" cy="6513512"/>
          </a:xfrm>
          <a:prstGeom prst="roundRect">
            <a:avLst>
              <a:gd name="adj" fmla="val 445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1711940" y="6402705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fld id="{280C4E82-2227-4332-8A40-EA303C9E7CAD}" type="slidenum">
              <a:rPr lang="ko-KR" altLang="en-US" sz="1600" smtClean="0">
                <a:solidFill>
                  <a:schemeClr val="bg1"/>
                </a:solidFill>
                <a:ea typeface="-윤고딕120_ppt"/>
              </a:rPr>
              <a:t>‹#›</a:t>
            </a:fld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69950" y="2521258"/>
            <a:ext cx="5122863" cy="38176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10800000">
            <a:off x="4339459" y="6512861"/>
            <a:ext cx="3551181" cy="2317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내용 개체 틀 2"/>
          <p:cNvSpPr>
            <a:spLocks noGrp="1"/>
          </p:cNvSpPr>
          <p:nvPr>
            <p:ph sz="quarter" idx="14"/>
          </p:nvPr>
        </p:nvSpPr>
        <p:spPr>
          <a:xfrm>
            <a:off x="6115050" y="2521258"/>
            <a:ext cx="5122863" cy="38176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69950" y="1628766"/>
            <a:ext cx="5122863" cy="4773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15049" y="1628766"/>
            <a:ext cx="5122863" cy="4773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63589" y="306825"/>
            <a:ext cx="10537824" cy="969526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>
          <a:xfrm>
            <a:off x="869950" y="1628775"/>
            <a:ext cx="5122863" cy="81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6"/>
          </p:nvPr>
        </p:nvSpPr>
        <p:spPr>
          <a:xfrm>
            <a:off x="6115048" y="1628775"/>
            <a:ext cx="5122863" cy="81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altLang="ko-KR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92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320040" y="144463"/>
            <a:ext cx="11590020" cy="6513512"/>
          </a:xfrm>
          <a:prstGeom prst="roundRect">
            <a:avLst>
              <a:gd name="adj" fmla="val 445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1711940" y="6402705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fld id="{280C4E82-2227-4332-8A40-EA303C9E7CAD}" type="slidenum">
              <a:rPr lang="ko-KR" altLang="en-US" sz="1600" smtClean="0">
                <a:solidFill>
                  <a:schemeClr val="bg1"/>
                </a:solidFill>
                <a:ea typeface="-윤고딕120_ppt"/>
              </a:rPr>
              <a:t>‹#›</a:t>
            </a:fld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69950" y="1628766"/>
            <a:ext cx="5122863" cy="471012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10800000">
            <a:off x="4339459" y="6512861"/>
            <a:ext cx="3551181" cy="2317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내용 개체 틀 2"/>
          <p:cNvSpPr>
            <a:spLocks noGrp="1"/>
          </p:cNvSpPr>
          <p:nvPr>
            <p:ph sz="quarter" idx="14"/>
          </p:nvPr>
        </p:nvSpPr>
        <p:spPr>
          <a:xfrm>
            <a:off x="6115050" y="1628766"/>
            <a:ext cx="5122863" cy="471012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69950" y="1628766"/>
            <a:ext cx="5122863" cy="4773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15049" y="1628766"/>
            <a:ext cx="5122863" cy="4773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763589" y="306825"/>
            <a:ext cx="10537824" cy="969526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16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68630" y="144463"/>
            <a:ext cx="11109960" cy="6513512"/>
          </a:xfrm>
          <a:prstGeom prst="roundRect">
            <a:avLst>
              <a:gd name="adj" fmla="val 445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11372922" y="6353175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fld id="{280C4E82-2227-4332-8A40-EA303C9E7CAD}" type="slidenum">
              <a:rPr lang="ko-KR" altLang="en-US" sz="1600" smtClean="0">
                <a:solidFill>
                  <a:schemeClr val="bg1"/>
                </a:solidFill>
                <a:ea typeface="-윤고딕120_ppt"/>
              </a:rPr>
              <a:t>‹#›</a:t>
            </a:fld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</p:spTree>
    <p:extLst>
      <p:ext uri="{BB962C8B-B14F-4D97-AF65-F5344CB8AC3E}">
        <p14:creationId xmlns:p14="http://schemas.microsoft.com/office/powerpoint/2010/main" val="351278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540927" y="171095"/>
            <a:ext cx="11109960" cy="6513512"/>
          </a:xfrm>
          <a:prstGeom prst="roundRect">
            <a:avLst>
              <a:gd name="adj" fmla="val 445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1502297" y="2720266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fld id="{280C4E82-2227-4332-8A40-EA303C9E7CAD}" type="slidenum">
              <a:rPr lang="ko-KR" altLang="en-US" sz="1600" smtClean="0">
                <a:solidFill>
                  <a:schemeClr val="bg1"/>
                </a:solidFill>
                <a:ea typeface="-윤고딕120_ppt"/>
              </a:rPr>
              <a:t>‹#›</a:t>
            </a:fld>
            <a:endParaRPr lang="ko-KR" altLang="en-US" sz="1600" dirty="0">
              <a:solidFill>
                <a:schemeClr val="bg1"/>
              </a:solidFill>
              <a:ea typeface="-윤고딕120_ppt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885424" y="6612769"/>
            <a:ext cx="30607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000" baseline="0" dirty="0">
                <a:solidFill>
                  <a:schemeClr val="bg1"/>
                </a:solidFill>
                <a:latin typeface="-윤고딕140_ppt" pitchFamily="18" charset="-127"/>
                <a:ea typeface="-윤고딕140_ppt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-윤고딕140_ppt" pitchFamily="18" charset="-127"/>
              <a:ea typeface="-윤고딕140_ppt" pitchFamily="18" charset="-127"/>
            </a:endParaRP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835885" y="311088"/>
            <a:ext cx="10537825" cy="1038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 rot="10800000">
            <a:off x="4411756" y="6557249"/>
            <a:ext cx="3551181" cy="2317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7980693" y="3033944"/>
            <a:ext cx="4211307" cy="388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9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1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E0DD-307E-42BA-83A2-A907DD366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Application </a:t>
            </a:r>
            <a:r>
              <a:rPr lang="en-US" altLang="ko-KR"/>
              <a:t>of Transformers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50902-74F2-4ADF-82D2-70EE91135B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Soo Ji Lee</a:t>
            </a:r>
          </a:p>
          <a:p>
            <a:r>
              <a:rPr lang="en-US" altLang="ko-KR" dirty="0"/>
              <a:t>2021.01.12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10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EFFFC8-26D7-4AFC-8B09-90E481FA8E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인코더로 입력 문장을 먼저 처리하고</a:t>
            </a:r>
            <a:r>
              <a:rPr lang="en-US" altLang="ko-KR" dirty="0"/>
              <a:t>, </a:t>
            </a:r>
            <a:r>
              <a:rPr lang="ko-KR" altLang="en-US" dirty="0"/>
              <a:t>디코더로 답변 문장 출력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9FFA0-8538-4089-BCBC-694CA7B5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Seq2Seq </a:t>
            </a:r>
            <a:r>
              <a:rPr lang="ko-KR" altLang="en-US" dirty="0"/>
              <a:t>모델 구조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6D2D-F0D7-4F35-8700-EE822CDB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45" y="2411214"/>
            <a:ext cx="7560090" cy="38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5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EFFFC8-26D7-4AFC-8B09-90E481FA8E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정보의 흐름을 조정하는 게이트만으로는 부족함</a:t>
            </a:r>
            <a:endParaRPr lang="en-US" altLang="ko-KR" dirty="0"/>
          </a:p>
          <a:p>
            <a:r>
              <a:rPr lang="ko-KR" altLang="en-US" dirty="0"/>
              <a:t>인코더이 출력은 </a:t>
            </a:r>
            <a:r>
              <a:rPr lang="en-US" altLang="ko-KR" dirty="0"/>
              <a:t>“</a:t>
            </a:r>
            <a:r>
              <a:rPr lang="ko-KR" altLang="en-US" dirty="0"/>
              <a:t>고정 길이 벡터“</a:t>
            </a:r>
            <a:endParaRPr lang="en-US" altLang="ko-KR" dirty="0"/>
          </a:p>
          <a:p>
            <a:pPr lvl="1"/>
            <a:r>
              <a:rPr lang="ko-KR" altLang="en-US" dirty="0"/>
              <a:t>입력 문장의 길이에 상관없이 항상 같은 길이 벡터로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 문장이 길어지면 답변의 정확도 떨어짐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9FFA0-8538-4089-BCBC-694CA7B5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 </a:t>
            </a:r>
            <a:r>
              <a:rPr lang="en-US" altLang="ko-KR" dirty="0"/>
              <a:t>Seq2Seq </a:t>
            </a:r>
            <a:r>
              <a:rPr lang="ko-KR" altLang="en-US" dirty="0"/>
              <a:t>모델의 한계</a:t>
            </a:r>
          </a:p>
        </p:txBody>
      </p:sp>
    </p:spTree>
    <p:extLst>
      <p:ext uri="{BB962C8B-B14F-4D97-AF65-F5344CB8AC3E}">
        <p14:creationId xmlns:p14="http://schemas.microsoft.com/office/powerpoint/2010/main" val="320180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157B8-A9D3-40B9-86F0-F1AEF54A7A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원리</a:t>
            </a:r>
            <a:r>
              <a:rPr lang="en-US" altLang="ko-KR" dirty="0"/>
              <a:t>:</a:t>
            </a:r>
            <a:r>
              <a:rPr lang="ko-KR" altLang="en-US" dirty="0"/>
              <a:t> 중요한 단어에 집중</a:t>
            </a:r>
            <a:r>
              <a:rPr lang="en-US" altLang="ko-KR" dirty="0"/>
              <a:t>(attention)</a:t>
            </a:r>
            <a:r>
              <a:rPr lang="ko-KR" altLang="en-US" dirty="0"/>
              <a:t>하여 디코더에 바로 전달</a:t>
            </a:r>
            <a:endParaRPr lang="en-US" altLang="ko-KR" dirty="0"/>
          </a:p>
          <a:p>
            <a:r>
              <a:rPr lang="ko-KR" altLang="en-US" dirty="0"/>
              <a:t>인코더의 출력값들을 모아 디코더 계산에 같이 사용해버림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14E0F-1E30-4C0C-B9FC-1ECF7AB8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D420-9FE5-4C86-89C4-1FFE99F2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897" y="2800872"/>
            <a:ext cx="6360010" cy="33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4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151F2-4047-490A-A26B-D90618800C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Encoder </a:t>
            </a:r>
            <a:r>
              <a:rPr lang="ko-KR" altLang="en-US" dirty="0"/>
              <a:t>개선</a:t>
            </a:r>
            <a:endParaRPr lang="en-US" altLang="ko-KR" dirty="0"/>
          </a:p>
          <a:p>
            <a:pPr lvl="1"/>
            <a:r>
              <a:rPr lang="ko-KR" altLang="en-US" dirty="0"/>
              <a:t>마지막 은닉층만 전달하는 것이 아니라</a:t>
            </a:r>
            <a:r>
              <a:rPr lang="en-US" altLang="ko-KR" dirty="0"/>
              <a:t>, LSTM </a:t>
            </a:r>
            <a:r>
              <a:rPr lang="ko-KR" altLang="en-US" dirty="0"/>
              <a:t>에서 나온 각 출력값을 모아서 </a:t>
            </a:r>
            <a:r>
              <a:rPr lang="en-US" altLang="ko-KR" dirty="0" err="1"/>
              <a:t>hs</a:t>
            </a:r>
            <a:r>
              <a:rPr lang="en-US" altLang="ko-KR" dirty="0"/>
              <a:t> </a:t>
            </a:r>
            <a:r>
              <a:rPr lang="ko-KR" altLang="en-US" dirty="0"/>
              <a:t>라는 벡터 만들어줌 </a:t>
            </a:r>
            <a:r>
              <a:rPr lang="en-US" altLang="ko-KR" dirty="0"/>
              <a:t>(</a:t>
            </a:r>
            <a:r>
              <a:rPr lang="en-US" altLang="ko-KR" dirty="0" err="1"/>
              <a:t>hs</a:t>
            </a:r>
            <a:r>
              <a:rPr lang="en-US" altLang="ko-KR" dirty="0"/>
              <a:t> </a:t>
            </a:r>
            <a:r>
              <a:rPr lang="ko-KR" altLang="en-US" dirty="0"/>
              <a:t>는 기존처럼 마지막 </a:t>
            </a:r>
            <a:r>
              <a:rPr lang="en-US" altLang="ko-KR" dirty="0"/>
              <a:t>h </a:t>
            </a:r>
            <a:r>
              <a:rPr lang="ko-KR" altLang="en-US" dirty="0"/>
              <a:t>벡터가 아니라 모든 </a:t>
            </a:r>
            <a:r>
              <a:rPr lang="en-US" altLang="ko-KR" dirty="0"/>
              <a:t>LSTM</a:t>
            </a:r>
            <a:r>
              <a:rPr lang="ko-KR" altLang="en-US" dirty="0"/>
              <a:t>층의 정보를 담고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출력의 길이는 입력 문자의 길이에 따라 바꿔 줌</a:t>
            </a:r>
            <a:endParaRPr lang="en-US" altLang="ko-KR" dirty="0"/>
          </a:p>
          <a:p>
            <a:pPr lvl="2"/>
            <a:r>
              <a:rPr lang="ko-KR" altLang="en-US" dirty="0"/>
              <a:t>하나의 고정 길이 벡터라는 제약에서 해방</a:t>
            </a:r>
            <a:endParaRPr lang="en-US" altLang="ko-KR" dirty="0"/>
          </a:p>
          <a:p>
            <a:pPr lvl="2"/>
            <a:r>
              <a:rPr lang="en-US" altLang="ko-KR" dirty="0"/>
              <a:t>Word_1 </a:t>
            </a:r>
            <a:r>
              <a:rPr lang="ko-KR" altLang="en-US" dirty="0"/>
              <a:t>을 입력했을 때</a:t>
            </a:r>
            <a:r>
              <a:rPr lang="en-US" altLang="ko-KR" dirty="0"/>
              <a:t>, Word_1</a:t>
            </a:r>
            <a:r>
              <a:rPr lang="ko-KR" altLang="en-US" dirty="0"/>
              <a:t>에 대한 정보가 많이 담겨있음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85A56-B69E-4E2D-8360-0E01D773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4174B-AF5F-48B7-822F-59383FD9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433" y="4596671"/>
            <a:ext cx="5792008" cy="217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FA313-8329-4624-91E9-15F95F51C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655" y="2812099"/>
            <a:ext cx="1584758" cy="22513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AFF678-D1E7-4ECF-9F82-4FC903249CF5}"/>
              </a:ext>
            </a:extLst>
          </p:cNvPr>
          <p:cNvCxnSpPr/>
          <p:nvPr/>
        </p:nvCxnSpPr>
        <p:spPr>
          <a:xfrm flipV="1">
            <a:off x="3639127" y="3429000"/>
            <a:ext cx="5985164" cy="1096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372566-9D05-4D33-9E74-E8F49CB101FC}"/>
              </a:ext>
            </a:extLst>
          </p:cNvPr>
          <p:cNvCxnSpPr>
            <a:cxnSpLocks/>
          </p:cNvCxnSpPr>
          <p:nvPr/>
        </p:nvCxnSpPr>
        <p:spPr>
          <a:xfrm flipV="1">
            <a:off x="5010727" y="3937000"/>
            <a:ext cx="4613564" cy="624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18B2CC-7267-470B-BC56-17C75E89790F}"/>
              </a:ext>
            </a:extLst>
          </p:cNvPr>
          <p:cNvCxnSpPr>
            <a:cxnSpLocks/>
          </p:cNvCxnSpPr>
          <p:nvPr/>
        </p:nvCxnSpPr>
        <p:spPr>
          <a:xfrm flipV="1">
            <a:off x="6631709" y="4375408"/>
            <a:ext cx="2992582" cy="203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63B24-EBE3-4DB6-A28F-40D7339698FD}"/>
              </a:ext>
            </a:extLst>
          </p:cNvPr>
          <p:cNvCxnSpPr>
            <a:cxnSpLocks/>
          </p:cNvCxnSpPr>
          <p:nvPr/>
        </p:nvCxnSpPr>
        <p:spPr>
          <a:xfrm flipV="1">
            <a:off x="8502636" y="4731358"/>
            <a:ext cx="1121655" cy="11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41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108C7E-224A-463F-B91B-9600F868CA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Decoder </a:t>
            </a:r>
            <a:r>
              <a:rPr lang="ko-KR" altLang="en-US" dirty="0"/>
              <a:t>개선</a:t>
            </a:r>
            <a:endParaRPr lang="en-US" altLang="ko-KR" dirty="0"/>
          </a:p>
          <a:p>
            <a:pPr lvl="1"/>
            <a:r>
              <a:rPr lang="en-US" altLang="ko-KR" dirty="0" err="1"/>
              <a:t>hs</a:t>
            </a:r>
            <a:r>
              <a:rPr lang="ko-KR" altLang="en-US" dirty="0"/>
              <a:t> 가 들어옴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마지막 은닉 상태만 이용</a:t>
            </a:r>
            <a:endParaRPr lang="en-US" altLang="ko-KR" dirty="0"/>
          </a:p>
          <a:p>
            <a:pPr lvl="1"/>
            <a:r>
              <a:rPr lang="en-US" altLang="ko-KR" dirty="0"/>
              <a:t>Hs </a:t>
            </a:r>
            <a:r>
              <a:rPr lang="ko-KR" altLang="en-US" dirty="0"/>
              <a:t>전부를 이용하도록 개선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나‘</a:t>
            </a:r>
            <a:r>
              <a:rPr lang="en-US" altLang="ko-KR" dirty="0"/>
              <a:t>=‘I’</a:t>
            </a:r>
            <a:r>
              <a:rPr lang="ko-KR" altLang="en-US" dirty="0"/>
              <a:t>라는 정보에 집중하도록 개선</a:t>
            </a:r>
            <a:endParaRPr lang="en-US" altLang="ko-KR" dirty="0"/>
          </a:p>
          <a:p>
            <a:pPr lvl="2"/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9B882-AD5A-4391-9DD1-C6E22432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BFFC9-2272-43AB-B5BB-A9E97CC05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345" y="1012796"/>
            <a:ext cx="1584758" cy="2251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85876-0371-484C-9BE3-5CD9093ED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18" y="628554"/>
            <a:ext cx="4820323" cy="30198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3133FE-B018-4A64-A9AF-A4CF54FAF606}"/>
              </a:ext>
            </a:extLst>
          </p:cNvPr>
          <p:cNvCxnSpPr/>
          <p:nvPr/>
        </p:nvCxnSpPr>
        <p:spPr>
          <a:xfrm flipV="1">
            <a:off x="4989103" y="2526890"/>
            <a:ext cx="1254381" cy="550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D73F12-1816-4F9C-9E92-5D244F69399D}"/>
              </a:ext>
            </a:extLst>
          </p:cNvPr>
          <p:cNvSpPr/>
          <p:nvPr/>
        </p:nvSpPr>
        <p:spPr>
          <a:xfrm>
            <a:off x="3293806" y="2762865"/>
            <a:ext cx="1769807" cy="5012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16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6DC703-F8C0-4D10-933C-614CD1E309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</a:t>
            </a:r>
            <a:r>
              <a:rPr lang="en-US" altLang="ko-KR" dirty="0"/>
              <a:t>, Google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en-US" altLang="ko-KR" dirty="0"/>
              <a:t>LSTM </a:t>
            </a:r>
            <a:r>
              <a:rPr lang="ko-KR" altLang="en-US" dirty="0"/>
              <a:t>필요 없고</a:t>
            </a:r>
            <a:r>
              <a:rPr lang="en-US" altLang="ko-KR" dirty="0"/>
              <a:t>, attention NN </a:t>
            </a:r>
            <a:r>
              <a:rPr lang="ko-KR" altLang="en-US" dirty="0"/>
              <a:t>만으로 충분</a:t>
            </a:r>
            <a:endParaRPr lang="en-US" altLang="ko-KR" dirty="0"/>
          </a:p>
          <a:p>
            <a:r>
              <a:rPr lang="en-US" altLang="ko-KR" dirty="0"/>
              <a:t>attention NN </a:t>
            </a:r>
            <a:r>
              <a:rPr lang="ko-KR" altLang="en-US" dirty="0"/>
              <a:t>만 사용해서 인코더</a:t>
            </a:r>
            <a:r>
              <a:rPr lang="en-US" altLang="ko-KR" dirty="0"/>
              <a:t>-</a:t>
            </a:r>
            <a:r>
              <a:rPr lang="ko-KR" altLang="en-US" dirty="0"/>
              <a:t>디코더 구현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D0416-41EF-4E24-AFD7-2E7E169D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C9D08-25F3-49DF-B398-6558A38A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946" y="1141047"/>
            <a:ext cx="3209465" cy="49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2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99E12-3BF0-411A-B48B-BBCD50B1AB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원리</a:t>
            </a:r>
            <a:r>
              <a:rPr lang="en-US" altLang="ko-KR" dirty="0"/>
              <a:t>: RNN </a:t>
            </a:r>
            <a:r>
              <a:rPr lang="ko-KR" altLang="en-US" dirty="0"/>
              <a:t>사용하여 인코더</a:t>
            </a:r>
            <a:r>
              <a:rPr lang="ko-KR" altLang="en-US" dirty="0">
                <a:sym typeface="Wingdings" panose="05000000000000000000" pitchFamily="2" charset="2"/>
              </a:rPr>
              <a:t>에서 디코더가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  <a:r>
              <a:rPr lang="ko-KR" altLang="en-US" dirty="0"/>
              <a:t>스스로 </a:t>
            </a:r>
            <a:r>
              <a:rPr lang="en-US" altLang="ko-KR" dirty="0"/>
              <a:t>self-attention</a:t>
            </a:r>
          </a:p>
          <a:p>
            <a:r>
              <a:rPr lang="ko-KR" altLang="en-US" dirty="0"/>
              <a:t>각 단어를 </a:t>
            </a:r>
            <a:r>
              <a:rPr lang="en-US" altLang="ko-KR" dirty="0"/>
              <a:t>Q, K, V </a:t>
            </a:r>
            <a:r>
              <a:rPr lang="ko-KR" altLang="en-US" dirty="0"/>
              <a:t>로 변환해서 </a:t>
            </a:r>
            <a:r>
              <a:rPr lang="en-US" altLang="ko-KR" dirty="0"/>
              <a:t>attention </a:t>
            </a:r>
            <a:r>
              <a:rPr lang="ko-KR" altLang="en-US" dirty="0"/>
              <a:t>계산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14CD1-D0AF-466F-94E5-DBE9EF97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(self-attention)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F00C3-D57C-4054-B209-DA53C8DD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72" y="3150074"/>
            <a:ext cx="4249052" cy="322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7987F4-97D7-494B-8B98-23FD50529A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문장에서 중요한 단어들에 집중해서 각 단어의 정보 업뎃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9F970-3783-4F49-B585-18D6986F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(self-attention)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036D-AEA8-4E36-8EB0-D0DF7E40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87" y="2086169"/>
            <a:ext cx="8767425" cy="405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4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5C7DE5-2BBE-4411-8F4B-51BDE41E775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encoder</a:t>
            </a:r>
            <a:r>
              <a:rPr lang="ko-KR" altLang="en-US" dirty="0"/>
              <a:t> 와 </a:t>
            </a:r>
            <a:r>
              <a:rPr lang="en-US" altLang="ko-KR" dirty="0"/>
              <a:t>decoder </a:t>
            </a:r>
            <a:r>
              <a:rPr lang="ko-KR" altLang="en-US" dirty="0"/>
              <a:t>여러 개 중첩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14E0D-AB4F-472C-8E4E-0755533F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</a:t>
            </a:r>
            <a:r>
              <a:rPr lang="ko-KR" altLang="en-US" dirty="0"/>
              <a:t>구조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1A048-82FB-477E-BCCE-EC38DA3D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47" y="2808095"/>
            <a:ext cx="5975850" cy="3168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768DC8-DB28-4391-A286-1F55FD7B1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03" y="2131494"/>
            <a:ext cx="2715004" cy="155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16636-5290-402C-B3DA-75F9C841B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8" y="4157735"/>
            <a:ext cx="4277920" cy="16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38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A92D5-A430-4E63-844C-E55FD1D7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29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5CF4-D775-46E6-B3A2-AC9181D9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Quick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77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64ABCD-D680-46FF-8C8C-A92CDF46A6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BERT (Bidirectional Encoder Representations from Transformers)</a:t>
            </a:r>
          </a:p>
          <a:p>
            <a:pPr lvl="1"/>
            <a:r>
              <a:rPr lang="en-US" altLang="ko-KR" dirty="0"/>
              <a:t>2018.10</a:t>
            </a:r>
            <a:r>
              <a:rPr lang="ko-KR" altLang="en-US" dirty="0"/>
              <a:t> </a:t>
            </a:r>
            <a:r>
              <a:rPr lang="en-US" altLang="ko-KR" dirty="0"/>
              <a:t>Google </a:t>
            </a:r>
          </a:p>
          <a:p>
            <a:pPr lvl="1"/>
            <a:r>
              <a:rPr lang="en-US" altLang="ko-KR" dirty="0"/>
              <a:t>pre-training</a:t>
            </a:r>
            <a:r>
              <a:rPr lang="ko-KR" altLang="en-US" dirty="0"/>
              <a:t> </a:t>
            </a:r>
            <a:r>
              <a:rPr lang="en-US" altLang="ko-KR" dirty="0"/>
              <a:t>based</a:t>
            </a:r>
            <a:r>
              <a:rPr lang="ko-KR" altLang="en-US" dirty="0"/>
              <a:t> </a:t>
            </a:r>
            <a:r>
              <a:rPr lang="en-US" altLang="ko-KR" dirty="0"/>
              <a:t>DL language model</a:t>
            </a:r>
          </a:p>
          <a:p>
            <a:pPr lvl="1"/>
            <a:r>
              <a:rPr lang="en-US" altLang="ko-KR" dirty="0"/>
              <a:t>using Transformers</a:t>
            </a:r>
          </a:p>
          <a:p>
            <a:pPr lvl="1"/>
            <a:r>
              <a:rPr lang="ko-KR" altLang="en-US" dirty="0"/>
              <a:t>다양한 자연어 처리 분야에 응용 가능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e.g.</a:t>
            </a:r>
            <a:r>
              <a:rPr lang="ko-KR" altLang="en-US" dirty="0"/>
              <a:t>챗봇</a:t>
            </a:r>
            <a:endParaRPr lang="en-US" altLang="ko-K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22F287-7125-4405-AF9B-65EB76F1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86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5D992D-5F57-4FD8-9525-109453E23A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범용 언어모델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Unlabeled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를 사용해서 </a:t>
            </a:r>
            <a:r>
              <a:rPr lang="en-US" altLang="ko-KR" dirty="0"/>
              <a:t>pre-training. </a:t>
            </a:r>
          </a:p>
          <a:p>
            <a:r>
              <a:rPr lang="ko-KR" altLang="en-US" dirty="0"/>
              <a:t>특정 </a:t>
            </a:r>
            <a:r>
              <a:rPr lang="en-US" altLang="ko-KR" dirty="0"/>
              <a:t>task </a:t>
            </a:r>
            <a:r>
              <a:rPr lang="ko-KR" altLang="en-US" dirty="0"/>
              <a:t>에 대한 </a:t>
            </a:r>
            <a:r>
              <a:rPr lang="en-US" altLang="ko-KR" dirty="0"/>
              <a:t>fine-tuning 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E9379-957A-44DB-894A-00278F42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0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146C67-877C-4922-AFD1-9108AAE19E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ko-KR" altLang="en-US" dirty="0"/>
              <a:t>사진과 라벨이 있는 대용량의 데이터를 학습한 모델 생성</a:t>
            </a:r>
            <a:endParaRPr lang="en-US" altLang="ko-KR" dirty="0"/>
          </a:p>
          <a:p>
            <a:pPr lvl="1"/>
            <a:r>
              <a:rPr lang="ko-KR" altLang="en-US" dirty="0"/>
              <a:t>모델에서 입력과 가까운 부분은 일반적인 패턴 감지 가능</a:t>
            </a:r>
            <a:endParaRPr lang="en-US" altLang="ko-KR" dirty="0"/>
          </a:p>
          <a:p>
            <a:pPr lvl="1"/>
            <a:r>
              <a:rPr lang="ko-KR" altLang="en-US" dirty="0"/>
              <a:t>이 부분을 추출하고</a:t>
            </a:r>
            <a:r>
              <a:rPr lang="en-US" altLang="ko-KR" dirty="0"/>
              <a:t>,</a:t>
            </a:r>
            <a:r>
              <a:rPr lang="ko-KR" altLang="en-US" dirty="0"/>
              <a:t> 출력 부분에 신경망 추가하여 새로운 모델 생성</a:t>
            </a:r>
            <a:endParaRPr lang="en-US" altLang="ko-KR" dirty="0"/>
          </a:p>
          <a:p>
            <a:pPr lvl="1"/>
            <a:r>
              <a:rPr lang="ko-KR" altLang="en-US" dirty="0"/>
              <a:t>자신만의 데이터로 학습 수행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적은 데이터로 더 빨리 학습 가능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1BFA7-FF11-4DC9-8913-2F43D724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Pre-training (</a:t>
            </a:r>
            <a:r>
              <a:rPr lang="ko-KR" altLang="en-US" dirty="0"/>
              <a:t>사전훈련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945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150009-9BF4-462F-ABCD-EE12A378161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사전 훈련 모델로 새로운 모델을 만들어 재학습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DF737F-2BFB-42E0-8F51-94F4EA98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 (</a:t>
            </a:r>
            <a:r>
              <a:rPr lang="ko-KR" altLang="en-US" dirty="0"/>
              <a:t>전이 학습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84DD3-5C0E-4738-B870-29F37076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238763"/>
            <a:ext cx="10066895" cy="4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06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E4C0F2-8514-489B-9248-6895070CDB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2018, </a:t>
            </a:r>
            <a:r>
              <a:rPr lang="ko-KR" altLang="en-US" dirty="0"/>
              <a:t>사전 훈련 기반의 언어 모델들 발표됨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724E3-28B0-4FB4-99AE-68001033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자연어처리에 사전 훈련 적용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018AA-B302-45C1-A12B-D5D67D514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986" y="2595554"/>
            <a:ext cx="7018028" cy="31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30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425B16-E6E5-4EBC-8FA2-1D3C1D96F5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처음부터 무식하게 외우는 것은 어렵고 오래 걸림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D82FDB-4B1E-4E1D-9EE4-6D39222D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훈련의 필요성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E25EA-4867-4C9E-BA55-264A1E7F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36" y="2649862"/>
            <a:ext cx="6355944" cy="228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84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1E1538-A43E-4E44-A916-3CB156EC06F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먼저 언어의 기본을 익히고 문장을 외우면 더 빠르고 효율적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9356B-C5A0-46F6-89A6-769D0EFB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훈련의 필요성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06F71-14D5-448E-B5BC-583C22049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09" y="2437673"/>
            <a:ext cx="7737987" cy="19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7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E422F4-7A60-4C3F-970C-15D18177D4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Two steps: Pre-training &amp; fine-tuning</a:t>
            </a:r>
          </a:p>
          <a:p>
            <a:r>
              <a:rPr lang="ko-KR" altLang="en-US" dirty="0"/>
              <a:t>트랜스포머의 인코더만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A3B85-62EA-45A9-A4B1-7C11EB34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 </a:t>
            </a:r>
            <a:r>
              <a:rPr lang="ko-KR" altLang="en-US" dirty="0"/>
              <a:t>구조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E58C6-0237-48D2-8735-BE1D2E74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42" y="1020893"/>
            <a:ext cx="3925667" cy="4816213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63F5516-4159-4434-AEB8-0F724B2E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63" y="2509263"/>
            <a:ext cx="6649583" cy="3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21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64026D-6CE6-40BB-8FDC-25CCA668DE0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BooksCorpus</a:t>
            </a:r>
            <a:endParaRPr lang="en-US" altLang="ko-KR" dirty="0"/>
          </a:p>
          <a:p>
            <a:pPr lvl="1"/>
            <a:r>
              <a:rPr lang="en-US" altLang="ko-KR" dirty="0"/>
              <a:t>8</a:t>
            </a:r>
            <a:r>
              <a:rPr lang="ko-KR" altLang="en-US" dirty="0"/>
              <a:t>억 단어</a:t>
            </a:r>
            <a:endParaRPr lang="en-US" altLang="ko-KR" dirty="0"/>
          </a:p>
          <a:p>
            <a:r>
              <a:rPr lang="en-US" altLang="ko-KR" dirty="0"/>
              <a:t>Wikipedia</a:t>
            </a:r>
          </a:p>
          <a:p>
            <a:pPr lvl="1"/>
            <a:r>
              <a:rPr lang="en-US" altLang="ko-KR" dirty="0"/>
              <a:t>25</a:t>
            </a:r>
            <a:r>
              <a:rPr lang="ko-KR" altLang="en-US" dirty="0"/>
              <a:t>억 단어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BC44C6-2BE1-4B6B-BF22-D63D3CCF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훈련 데이터</a:t>
            </a:r>
          </a:p>
        </p:txBody>
      </p:sp>
    </p:spTree>
    <p:extLst>
      <p:ext uri="{BB962C8B-B14F-4D97-AF65-F5344CB8AC3E}">
        <p14:creationId xmlns:p14="http://schemas.microsoft.com/office/powerpoint/2010/main" val="3203887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8A8EA3-A26A-486C-B30F-D44F468E99F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917291" y="992215"/>
            <a:ext cx="8038717" cy="54825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9DAAA5-467D-4E3E-8238-775E495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사전 훈련 방법</a:t>
            </a:r>
            <a:r>
              <a:rPr lang="en-US" altLang="ko-KR" sz="3200" dirty="0"/>
              <a:t>1 – </a:t>
            </a:r>
            <a:r>
              <a:rPr lang="ko-KR" altLang="en-US" sz="3200" dirty="0"/>
              <a:t>단어 마스킹 </a:t>
            </a:r>
            <a:r>
              <a:rPr lang="en-US" altLang="ko-KR" sz="3200" dirty="0"/>
              <a:t>(MLM, masked language model)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5EABB-0465-4E08-93D8-EC2530736D87}"/>
              </a:ext>
            </a:extLst>
          </p:cNvPr>
          <p:cNvSpPr txBox="1"/>
          <p:nvPr/>
        </p:nvSpPr>
        <p:spPr>
          <a:xfrm>
            <a:off x="763589" y="2528487"/>
            <a:ext cx="2500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MLM </a:t>
            </a:r>
            <a:r>
              <a:rPr lang="ko-KR" altLang="en-US" dirty="0"/>
              <a:t>로 </a:t>
            </a:r>
            <a:r>
              <a:rPr lang="en-US" altLang="ko-KR" dirty="0"/>
              <a:t>pre-training </a:t>
            </a:r>
            <a:r>
              <a:rPr lang="ko-KR" altLang="en-US" dirty="0"/>
              <a:t>된 </a:t>
            </a:r>
            <a:r>
              <a:rPr lang="en-US" altLang="ko-KR" dirty="0"/>
              <a:t>BERT </a:t>
            </a:r>
            <a:r>
              <a:rPr lang="ko-KR" altLang="en-US" dirty="0"/>
              <a:t>는 문맥 정보 활용할 수 있는 모델이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mask</a:t>
            </a:r>
            <a:r>
              <a:rPr lang="ko-KR" altLang="en-US" dirty="0"/>
              <a:t> </a:t>
            </a:r>
            <a:r>
              <a:rPr lang="en-US" altLang="ko-KR" dirty="0"/>
              <a:t>token</a:t>
            </a:r>
            <a:r>
              <a:rPr lang="ko-KR" altLang="en-US" dirty="0"/>
              <a:t> 은 </a:t>
            </a:r>
            <a:r>
              <a:rPr lang="en-US" altLang="ko-KR" dirty="0"/>
              <a:t>pre-training </a:t>
            </a:r>
            <a:r>
              <a:rPr lang="ko-KR" altLang="en-US" dirty="0"/>
              <a:t>에서만 사용</a:t>
            </a:r>
            <a:r>
              <a:rPr lang="en-US" altLang="ko-KR" dirty="0"/>
              <a:t> (fine-tuning</a:t>
            </a:r>
            <a:r>
              <a:rPr lang="ko-KR" altLang="en-US" dirty="0"/>
              <a:t> 에서는 </a:t>
            </a:r>
            <a:r>
              <a:rPr lang="en-US" altLang="ko-KR" dirty="0"/>
              <a:t>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88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F82EB6-2060-42A2-A583-ED6DCF5A00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</a:p>
          <a:p>
            <a:r>
              <a:rPr lang="en-US" altLang="ko-KR" dirty="0"/>
              <a:t>LSTM</a:t>
            </a:r>
          </a:p>
          <a:p>
            <a:r>
              <a:rPr lang="en-US" altLang="ko-KR" dirty="0"/>
              <a:t>Encoded-Decoder using RNN</a:t>
            </a:r>
          </a:p>
          <a:p>
            <a:pPr lvl="1"/>
            <a:r>
              <a:rPr lang="en-US" altLang="ko-KR" dirty="0"/>
              <a:t>Seq2seq</a:t>
            </a:r>
          </a:p>
          <a:p>
            <a:r>
              <a:rPr lang="en-US" altLang="ko-KR" dirty="0"/>
              <a:t>Attention</a:t>
            </a:r>
          </a:p>
          <a:p>
            <a:r>
              <a:rPr lang="en-US" altLang="ko-KR" dirty="0"/>
              <a:t>Transformer</a:t>
            </a:r>
          </a:p>
          <a:p>
            <a:pPr marL="0" indent="0">
              <a:buNone/>
            </a:pPr>
            <a:r>
              <a:rPr lang="en-US" altLang="ko-KR" dirty="0"/>
              <a:t>==============</a:t>
            </a:r>
          </a:p>
          <a:p>
            <a:r>
              <a:rPr lang="en-US" altLang="ko-KR" dirty="0"/>
              <a:t>BERT (Bidirectional Encoder Representations from Transformers)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3C37D-0960-45EE-AB13-84F186B6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610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EFD5EE-E06A-425A-B290-7762240D754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773706" y="1276351"/>
            <a:ext cx="8930544" cy="5016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E708CC-2717-488C-B5A4-1D93D5C6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훈련 방법 </a:t>
            </a:r>
            <a:r>
              <a:rPr lang="en-US" altLang="ko-KR" dirty="0"/>
              <a:t>2 – </a:t>
            </a:r>
            <a:r>
              <a:rPr lang="ko-KR" altLang="en-US" dirty="0"/>
              <a:t>다음 문장 예측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F1887-3A40-4609-BE77-34469A4E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254" y="1033022"/>
            <a:ext cx="3607157" cy="180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3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20455-B299-4DED-B386-B658D2DFA4C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962060" y="1163279"/>
            <a:ext cx="10140882" cy="5016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937C23-CD2C-46D7-9358-DABAA7B8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 input representation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8B103-0E48-413E-A0D8-F5A60BA48F73}"/>
              </a:ext>
            </a:extLst>
          </p:cNvPr>
          <p:cNvSpPr txBox="1"/>
          <p:nvPr/>
        </p:nvSpPr>
        <p:spPr>
          <a:xfrm>
            <a:off x="2971801" y="978613"/>
            <a:ext cx="194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classification token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F5300-34A3-42DD-B5D0-9DB21D5E2190}"/>
              </a:ext>
            </a:extLst>
          </p:cNvPr>
          <p:cNvSpPr txBox="1"/>
          <p:nvPr/>
        </p:nvSpPr>
        <p:spPr>
          <a:xfrm>
            <a:off x="6792687" y="978613"/>
            <a:ext cx="194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separation token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850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CDD036-B5DF-4C98-8C22-19FEC56E78E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417955" y="1123951"/>
            <a:ext cx="8046664" cy="49471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4ECA70-6809-4AB3-A239-A1EE95A3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 </a:t>
            </a:r>
            <a:r>
              <a:rPr lang="ko-KR" altLang="en-US" dirty="0"/>
              <a:t>모델로 전이 학습 </a:t>
            </a:r>
            <a:r>
              <a:rPr lang="en-US" altLang="ko-KR" dirty="0"/>
              <a:t>(Fine-tuning)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F9A5B-8E94-4744-B45F-FFAC7F0844D6}"/>
              </a:ext>
            </a:extLst>
          </p:cNvPr>
          <p:cNvSpPr txBox="1"/>
          <p:nvPr/>
        </p:nvSpPr>
        <p:spPr>
          <a:xfrm>
            <a:off x="674914" y="1276351"/>
            <a:ext cx="24166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Fine-tuning step</a:t>
            </a:r>
            <a:r>
              <a:rPr lang="ko-KR" altLang="en-US" dirty="0"/>
              <a:t> 에서 </a:t>
            </a:r>
            <a:r>
              <a:rPr lang="en-US" altLang="ko-KR" dirty="0"/>
              <a:t>pre-training step </a:t>
            </a:r>
            <a:r>
              <a:rPr lang="ko-KR" altLang="en-US" dirty="0"/>
              <a:t>과 거의 동일한 </a:t>
            </a:r>
            <a:r>
              <a:rPr lang="en-US" altLang="ko-KR" dirty="0"/>
              <a:t>hyperparameter </a:t>
            </a:r>
            <a:r>
              <a:rPr lang="ko-KR" altLang="en-US" dirty="0"/>
              <a:t>가짐 </a:t>
            </a:r>
            <a:r>
              <a:rPr lang="en-US" altLang="ko-KR" dirty="0"/>
              <a:t>(batch size, learning rate, epoch)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task </a:t>
            </a:r>
            <a:r>
              <a:rPr lang="ko-KR" altLang="en-US" dirty="0"/>
              <a:t>에 따라 다르지만 기본적으로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batch: 16, 32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lr</a:t>
            </a:r>
            <a:r>
              <a:rPr lang="en-US" altLang="ko-KR" dirty="0"/>
              <a:t>: 5e-5, 3e-5, 2e-5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epoch: 2, 3, 4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dropout probability </a:t>
            </a:r>
            <a:r>
              <a:rPr lang="ko-KR" altLang="en-US" dirty="0"/>
              <a:t>은 항상 </a:t>
            </a:r>
            <a:r>
              <a:rPr lang="en-US" altLang="ko-KR" dirty="0"/>
              <a:t>0.1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778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6A3DC7-AE6E-4EFD-B578-734D16E34F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r>
              <a:rPr lang="ko-KR" altLang="en-US" dirty="0"/>
              <a:t> 는 </a:t>
            </a:r>
            <a:r>
              <a:rPr lang="en-US" altLang="ko-KR" dirty="0"/>
              <a:t>Transformer </a:t>
            </a:r>
            <a:r>
              <a:rPr lang="ko-KR" altLang="en-US" dirty="0"/>
              <a:t>를 기반으로 </a:t>
            </a:r>
            <a:r>
              <a:rPr lang="en-US" altLang="ko-KR" dirty="0"/>
              <a:t>sentence embedding (</a:t>
            </a:r>
            <a:r>
              <a:rPr lang="ko-KR" altLang="en-US" dirty="0"/>
              <a:t>혹은 </a:t>
            </a:r>
            <a:r>
              <a:rPr lang="en-US" altLang="ko-KR" dirty="0"/>
              <a:t>contextual word embedding) </a:t>
            </a:r>
            <a:r>
              <a:rPr lang="ko-KR" altLang="en-US" dirty="0"/>
              <a:t>을 구하는 네트워크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문장을 토큰으로 쪼개서 네트워크에 넣으면 전체 문장에 대한 </a:t>
            </a:r>
            <a:r>
              <a:rPr lang="en-US" altLang="ko-KR" dirty="0"/>
              <a:t>vector </a:t>
            </a:r>
            <a:r>
              <a:rPr lang="ko-KR" altLang="en-US" dirty="0"/>
              <a:t>와 문장 안의 각 단어 </a:t>
            </a:r>
            <a:r>
              <a:rPr lang="en-US" altLang="ko-KR" dirty="0"/>
              <a:t>(</a:t>
            </a:r>
            <a:r>
              <a:rPr lang="ko-KR" altLang="en-US" dirty="0"/>
              <a:t>토큰</a:t>
            </a:r>
            <a:r>
              <a:rPr lang="en-US" altLang="ko-KR" dirty="0"/>
              <a:t>) </a:t>
            </a:r>
            <a:r>
              <a:rPr lang="ko-KR" altLang="en-US" dirty="0"/>
              <a:t>각각에 대응되는 </a:t>
            </a:r>
            <a:r>
              <a:rPr lang="en-US" altLang="ko-KR" dirty="0"/>
              <a:t>vector </a:t>
            </a:r>
            <a:r>
              <a:rPr lang="ko-KR" altLang="en-US" dirty="0"/>
              <a:t>를 출력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이들을 기반으로 </a:t>
            </a:r>
            <a:r>
              <a:rPr lang="en-US" altLang="ko-KR" dirty="0"/>
              <a:t>text classification </a:t>
            </a:r>
            <a:r>
              <a:rPr lang="ko-KR" altLang="en-US" dirty="0"/>
              <a:t>등이 </a:t>
            </a:r>
            <a:r>
              <a:rPr lang="en-US" altLang="ko-KR" dirty="0"/>
              <a:t>task </a:t>
            </a:r>
            <a:r>
              <a:rPr lang="ko-KR" altLang="en-US" dirty="0"/>
              <a:t>를 학습하여 수행하면 매우 쉽게 뛰어난 성능 얻음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전체 네트워크가 매우 많은 양의 문서로 </a:t>
            </a:r>
            <a:r>
              <a:rPr lang="en-US" altLang="ko-KR" dirty="0"/>
              <a:t>masked language models </a:t>
            </a:r>
            <a:r>
              <a:rPr lang="ko-KR" altLang="en-US" dirty="0"/>
              <a:t>을 미리 학습</a:t>
            </a:r>
            <a:r>
              <a:rPr lang="en-US" altLang="ko-KR" dirty="0"/>
              <a:t>(pre-training)</a:t>
            </a:r>
            <a:r>
              <a:rPr lang="ko-KR" altLang="en-US" dirty="0"/>
              <a:t>했기 때문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D6CDEA-5C80-4A38-A47A-326C5388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Bidirectional Encoder Representations from Transformers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6529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A00CC9-D172-4C0C-862B-DA5B067654A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852415" y="1399254"/>
            <a:ext cx="8156823" cy="45874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2BF697-FB4B-48B2-B6A9-52128127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SQuAD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403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DEBEF6-97EF-4590-8932-757CD10688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BERT </a:t>
            </a:r>
            <a:r>
              <a:rPr lang="ko-KR" altLang="en-US" dirty="0"/>
              <a:t> 나오자마자 바로 상위권 휩쓸었어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5D82C-07D9-46F4-A74D-A491E1C0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SQuAD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0B022-9AB9-41DB-8739-C0590992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81" y="2498928"/>
            <a:ext cx="5088768" cy="32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74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0366B2-45B1-4F6F-BBB0-285959D92EB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pre-training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 이 더욱 중요해질 가능성 높다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698554-5DB5-4234-BB64-25634284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 NLP </a:t>
            </a:r>
            <a:r>
              <a:rPr lang="ko-KR" altLang="en-US" dirty="0"/>
              <a:t>발전 방향</a:t>
            </a:r>
            <a:r>
              <a:rPr lang="en-US" altLang="ko-KR" dirty="0"/>
              <a:t>…?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829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5D992D-5F57-4FD8-9525-109453E23A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대용량의 </a:t>
            </a:r>
            <a:r>
              <a:rPr lang="en-US" altLang="ko-KR" dirty="0"/>
              <a:t>unlabeled data </a:t>
            </a:r>
            <a:r>
              <a:rPr lang="ko-KR" altLang="en-US" dirty="0"/>
              <a:t>를 사용해서 </a:t>
            </a:r>
            <a:r>
              <a:rPr lang="en-US" altLang="ko-KR" dirty="0"/>
              <a:t>pre-training </a:t>
            </a:r>
            <a:r>
              <a:rPr lang="ko-KR" altLang="en-US" dirty="0"/>
              <a:t>후 특정 </a:t>
            </a:r>
            <a:r>
              <a:rPr lang="en-US" altLang="ko-KR" dirty="0"/>
              <a:t>task </a:t>
            </a:r>
            <a:r>
              <a:rPr lang="ko-KR" altLang="en-US" dirty="0"/>
              <a:t>에 대한 </a:t>
            </a:r>
            <a:r>
              <a:rPr lang="en-US" altLang="ko-KR" dirty="0"/>
              <a:t>fine-tuning  (transfer</a:t>
            </a:r>
            <a:r>
              <a:rPr lang="ko-KR" altLang="en-US" dirty="0"/>
              <a:t> </a:t>
            </a:r>
            <a:r>
              <a:rPr lang="en-US" altLang="ko-KR" dirty="0"/>
              <a:t>learning)</a:t>
            </a:r>
            <a:r>
              <a:rPr lang="ko-KR" altLang="en-US" dirty="0"/>
              <a:t>시키는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Masked language model (MLM)</a:t>
            </a:r>
            <a:r>
              <a:rPr lang="ko-KR" altLang="en-US" dirty="0"/>
              <a:t>을 활용해 이전</a:t>
            </a:r>
            <a:r>
              <a:rPr lang="en-US" altLang="ko-KR" dirty="0"/>
              <a:t>/</a:t>
            </a:r>
            <a:r>
              <a:rPr lang="ko-KR" altLang="en-US" dirty="0"/>
              <a:t>이후 정보를 모두 써서 </a:t>
            </a:r>
            <a:r>
              <a:rPr lang="en-US" altLang="ko-KR" dirty="0"/>
              <a:t>pre-training </a:t>
            </a:r>
            <a:r>
              <a:rPr lang="ko-KR" altLang="en-US" dirty="0"/>
              <a:t>하는 </a:t>
            </a:r>
            <a:r>
              <a:rPr lang="en-US" altLang="ko-KR" dirty="0"/>
              <a:t>“bidirectional” </a:t>
            </a:r>
            <a:r>
              <a:rPr lang="ko-KR" altLang="en-US" dirty="0"/>
              <a:t>학습 구조 가짐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Next sentence prediction (NSP) </a:t>
            </a:r>
            <a:r>
              <a:rPr lang="ko-KR" altLang="en-US" dirty="0"/>
              <a:t>학습 방법 통해 문장 간의 연관성을 </a:t>
            </a:r>
            <a:r>
              <a:rPr lang="en-US" altLang="ko-KR" dirty="0"/>
              <a:t>pre-training </a:t>
            </a:r>
            <a:r>
              <a:rPr lang="ko-KR" altLang="en-US" dirty="0"/>
              <a:t>시킴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</a:t>
            </a:r>
            <a:r>
              <a:rPr lang="en-US" altLang="ko-KR" dirty="0"/>
              <a:t>unidirectional </a:t>
            </a:r>
            <a:r>
              <a:rPr lang="ko-KR" altLang="en-US" dirty="0"/>
              <a:t>모델</a:t>
            </a:r>
            <a:r>
              <a:rPr lang="en-US" altLang="ko-KR" dirty="0"/>
              <a:t>(left-to-right or</a:t>
            </a:r>
            <a:r>
              <a:rPr lang="ko-KR" altLang="en-US" dirty="0"/>
              <a:t> </a:t>
            </a:r>
            <a:r>
              <a:rPr lang="en-US" altLang="ko-KR" dirty="0"/>
              <a:t>v.v.</a:t>
            </a:r>
            <a:r>
              <a:rPr lang="ko-KR" altLang="en-US" dirty="0"/>
              <a:t> </a:t>
            </a:r>
            <a:r>
              <a:rPr lang="en-US" altLang="ko-KR" dirty="0"/>
              <a:t>language model)</a:t>
            </a:r>
            <a:r>
              <a:rPr lang="ko-KR" altLang="en-US" dirty="0"/>
              <a:t>에서는 </a:t>
            </a:r>
            <a:r>
              <a:rPr lang="en-US" altLang="ko-KR" dirty="0"/>
              <a:t>previous token </a:t>
            </a:r>
            <a:r>
              <a:rPr lang="ko-KR" altLang="en-US" dirty="0"/>
              <a:t>정보만 활용할 수 있었던 제한점 해결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E9379-957A-44DB-894A-00278F42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 </a:t>
            </a:r>
            <a:r>
              <a:rPr lang="ko-KR" altLang="en-US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79743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8BF1B-C473-4F48-804C-AAB7030470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DNABERT</a:t>
            </a:r>
          </a:p>
          <a:p>
            <a:r>
              <a:rPr lang="en-US" altLang="ko-KR" dirty="0"/>
              <a:t>inferring transcription factor binding sites</a:t>
            </a:r>
          </a:p>
          <a:p>
            <a:r>
              <a:rPr lang="en-US" altLang="ko-KR" dirty="0"/>
              <a:t>sequence labelling in genomics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3B729E-4474-4296-9DD1-585E9544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e.g., In</a:t>
            </a:r>
            <a:r>
              <a:rPr lang="ko-KR" altLang="en-US" dirty="0"/>
              <a:t> </a:t>
            </a:r>
            <a:r>
              <a:rPr lang="en-US" altLang="ko-KR" dirty="0"/>
              <a:t>Genomics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589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FE2038-DAC8-4FC6-ADF9-3A8DAFD5C6C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CFB72-15C9-435C-AF80-90ACD582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DNABERT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F3776-3A97-4FAC-8227-5478E7E6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25" y="153412"/>
            <a:ext cx="5274313" cy="6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E9659-0E7F-4E64-A539-C2C2B4B883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일반적 신경망</a:t>
            </a:r>
            <a:r>
              <a:rPr lang="en-US" altLang="ko-KR" dirty="0"/>
              <a:t>: Feed-forward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</a:p>
          <a:p>
            <a:pPr lvl="1"/>
            <a:r>
              <a:rPr lang="en-US" altLang="ko-KR" dirty="0"/>
              <a:t>training set </a:t>
            </a:r>
            <a:r>
              <a:rPr lang="ko-KR" altLang="en-US" dirty="0"/>
              <a:t>에서 신경망의 가중치 학습시킨 결과를 </a:t>
            </a:r>
            <a:r>
              <a:rPr lang="en-US" altLang="ko-KR" dirty="0"/>
              <a:t>test set </a:t>
            </a:r>
            <a:r>
              <a:rPr lang="ko-KR" altLang="en-US" dirty="0"/>
              <a:t>에서 확인</a:t>
            </a:r>
            <a:endParaRPr lang="en-US" altLang="ko-KR" dirty="0"/>
          </a:p>
          <a:p>
            <a:pPr lvl="1"/>
            <a:r>
              <a:rPr lang="ko-KR" altLang="en-US" dirty="0"/>
              <a:t>입력층에서 은닉층까지 차근차근 연산 진행하여 출력</a:t>
            </a:r>
            <a:endParaRPr lang="en-US" altLang="ko-KR" dirty="0"/>
          </a:p>
          <a:p>
            <a:pPr lvl="1"/>
            <a:r>
              <a:rPr lang="ko-KR" altLang="en-US" dirty="0"/>
              <a:t>입력 데이터는 모든 노드를 한 번 씩 통과</a:t>
            </a:r>
            <a:r>
              <a:rPr lang="en-US" altLang="ko-KR" dirty="0"/>
              <a:t>: </a:t>
            </a:r>
            <a:r>
              <a:rPr lang="ko-KR" altLang="en-US" dirty="0"/>
              <a:t>데이터의 시간적 측면 고려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RNN</a:t>
            </a:r>
          </a:p>
          <a:p>
            <a:pPr lvl="1"/>
            <a:r>
              <a:rPr lang="ko-KR" altLang="en-US" dirty="0"/>
              <a:t>은닉층의 결과가 다시 은닉층의 입력으로 들어감</a:t>
            </a:r>
            <a:r>
              <a:rPr lang="en-US" altLang="ko-KR" dirty="0"/>
              <a:t>: </a:t>
            </a:r>
            <a:r>
              <a:rPr lang="ko-KR" altLang="en-US" dirty="0"/>
              <a:t>시간적 측면 고려</a:t>
            </a:r>
            <a:r>
              <a:rPr lang="en-US" altLang="ko-KR" dirty="0"/>
              <a:t>O (</a:t>
            </a:r>
            <a:r>
              <a:rPr lang="ko-KR" altLang="en-US" dirty="0"/>
              <a:t>그래서 </a:t>
            </a:r>
            <a:r>
              <a:rPr lang="en-US" altLang="ko-KR" dirty="0"/>
              <a:t>sequence data </a:t>
            </a:r>
            <a:r>
              <a:rPr lang="ko-KR" altLang="en-US" dirty="0"/>
              <a:t>다룰 때 좋음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“Recurrent”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6CD28-5875-484F-B911-2835A34A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7ACDA-354F-4A53-A7E7-9E1665DB9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929" y="306825"/>
            <a:ext cx="2373723" cy="171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F0C0-8005-4C31-A352-5F5D25371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98" y="4492272"/>
            <a:ext cx="2804802" cy="719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707E8-A949-4497-A1C9-476BD8BEC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590" y="5439895"/>
            <a:ext cx="2788018" cy="45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0DD30-D246-4556-9F6F-A18A8142A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9590" y="6010647"/>
            <a:ext cx="2804802" cy="434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3F6A9-56FE-478E-8968-AFC991923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748105" y="4620907"/>
            <a:ext cx="402983" cy="1782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2A003-08CD-4022-A45E-C4C0C5FF6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0321" y="4620907"/>
            <a:ext cx="691326" cy="1782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2360-E1F4-476B-993F-D6DE70B0B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7316" y="4160736"/>
            <a:ext cx="2633713" cy="1268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8DB86-395F-43C8-9033-351E5A700C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4699" y="5461502"/>
            <a:ext cx="2633713" cy="13964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94749D-5DAA-46E0-BCF7-01ED8A3611DF}"/>
              </a:ext>
            </a:extLst>
          </p:cNvPr>
          <p:cNvCxnSpPr>
            <a:cxnSpLocks/>
          </p:cNvCxnSpPr>
          <p:nvPr/>
        </p:nvCxnSpPr>
        <p:spPr>
          <a:xfrm>
            <a:off x="5224541" y="5097700"/>
            <a:ext cx="0" cy="414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6FEFDA-ACEF-4D6C-B184-CDB7B51AE360}"/>
              </a:ext>
            </a:extLst>
          </p:cNvPr>
          <p:cNvCxnSpPr>
            <a:cxnSpLocks/>
          </p:cNvCxnSpPr>
          <p:nvPr/>
        </p:nvCxnSpPr>
        <p:spPr>
          <a:xfrm>
            <a:off x="5228153" y="5803320"/>
            <a:ext cx="0" cy="414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05BD5-D6C7-490E-8972-5919D54D1960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V="1">
            <a:off x="6104392" y="5512354"/>
            <a:ext cx="643713" cy="715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11505A-9A5C-41EB-9046-052DC49B7C71}"/>
              </a:ext>
            </a:extLst>
          </p:cNvPr>
          <p:cNvCxnSpPr>
            <a:cxnSpLocks/>
          </p:cNvCxnSpPr>
          <p:nvPr/>
        </p:nvCxnSpPr>
        <p:spPr>
          <a:xfrm>
            <a:off x="7195054" y="4792365"/>
            <a:ext cx="478744" cy="2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537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BF369E-B159-4875-8E06-EC3F15DA0F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DNA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ptn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translation </a:t>
            </a:r>
            <a:r>
              <a:rPr lang="ko-KR" altLang="en-US" dirty="0">
                <a:sym typeface="Wingdings" panose="05000000000000000000" pitchFamily="2" charset="2"/>
              </a:rPr>
              <a:t>결정하는 </a:t>
            </a:r>
            <a:r>
              <a:rPr lang="en-US" altLang="ko-KR" dirty="0">
                <a:sym typeface="Wingdings" panose="05000000000000000000" pitchFamily="2" charset="2"/>
              </a:rPr>
              <a:t>genetic code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universal </a:t>
            </a:r>
            <a:r>
              <a:rPr lang="ko-KR" altLang="en-US" dirty="0">
                <a:sym typeface="Wingdings" panose="05000000000000000000" pitchFamily="2" charset="2"/>
              </a:rPr>
              <a:t>한 반면</a:t>
            </a:r>
            <a:r>
              <a:rPr lang="en-US" altLang="ko-KR" dirty="0">
                <a:sym typeface="Wingdings" panose="05000000000000000000" pitchFamily="2" charset="2"/>
              </a:rPr>
              <a:t>, gene expression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when/how </a:t>
            </a:r>
            <a:r>
              <a:rPr lang="ko-KR" altLang="en-US" dirty="0">
                <a:sym typeface="Wingdings" panose="05000000000000000000" pitchFamily="2" charset="2"/>
              </a:rPr>
              <a:t>를 결정하는 </a:t>
            </a:r>
            <a:r>
              <a:rPr lang="en-US" altLang="ko-KR" dirty="0">
                <a:sym typeface="Wingdings" panose="05000000000000000000" pitchFamily="2" charset="2"/>
              </a:rPr>
              <a:t>regulatory code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cell type 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organism </a:t>
            </a:r>
            <a:r>
              <a:rPr lang="ko-KR" altLang="en-US" dirty="0">
                <a:sym typeface="Wingdings" panose="05000000000000000000" pitchFamily="2" charset="2"/>
              </a:rPr>
              <a:t>에 따라 달라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동일한 </a:t>
            </a:r>
            <a:r>
              <a:rPr lang="en-US" altLang="ko-KR" dirty="0">
                <a:sym typeface="Wingdings" panose="05000000000000000000" pitchFamily="2" charset="2"/>
              </a:rPr>
              <a:t>cis-regulatory elements (CREs) </a:t>
            </a:r>
            <a:r>
              <a:rPr lang="ko-KR" altLang="en-US" dirty="0">
                <a:sym typeface="Wingdings" panose="05000000000000000000" pitchFamily="2" charset="2"/>
              </a:rPr>
              <a:t>여도 다른 </a:t>
            </a:r>
            <a:r>
              <a:rPr lang="en-US" altLang="ko-KR" dirty="0">
                <a:sym typeface="Wingdings" panose="05000000000000000000" pitchFamily="2" charset="2"/>
              </a:rPr>
              <a:t>biological context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function/activity </a:t>
            </a:r>
            <a:r>
              <a:rPr lang="ko-KR" altLang="en-US" dirty="0">
                <a:sym typeface="Wingdings" panose="05000000000000000000" pitchFamily="2" charset="2"/>
              </a:rPr>
              <a:t>다르고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멀리 떨어져 있는 </a:t>
            </a:r>
            <a:r>
              <a:rPr lang="en-US" altLang="ko-KR" dirty="0">
                <a:sym typeface="Wingdings" panose="05000000000000000000" pitchFamily="2" charset="2"/>
              </a:rPr>
              <a:t>CREs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cooperate </a:t>
            </a:r>
            <a:r>
              <a:rPr lang="ko-KR" altLang="en-US" dirty="0">
                <a:sym typeface="Wingdings" panose="05000000000000000000" pitchFamily="2" charset="2"/>
              </a:rPr>
              <a:t>하기도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promoter 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context-dependent </a:t>
            </a:r>
            <a:r>
              <a:rPr lang="ko-KR" altLang="en-US" dirty="0">
                <a:sym typeface="Wingdings" panose="05000000000000000000" pitchFamily="2" charset="2"/>
              </a:rPr>
              <a:t>하게 쓰인다는 소리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7B7CD5-F641-48A3-B40F-641E1FB3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26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E4785F-3C48-4ED0-B59E-A4720577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Representation of the effects of cis-regulatory elements: enhancers... |  Download Scientific Diagram">
            <a:extLst>
              <a:ext uri="{FF2B5EF4-FFF2-40B4-BE49-F238E27FC236}">
                <a16:creationId xmlns:a16="http://schemas.microsoft.com/office/drawing/2014/main" id="{38C87C74-3017-440D-9EBB-0602F3953716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434" y="1428750"/>
            <a:ext cx="3218132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72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C8D4C-2292-4D9C-948B-E8CF44F2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www.biorxiv.org/content/biorxiv/early/2020/09/19/2020.09.17.301879/F1.large.jpg?width=800&amp;height=600&amp;carousel=1">
            <a:extLst>
              <a:ext uri="{FF2B5EF4-FFF2-40B4-BE49-F238E27FC236}">
                <a16:creationId xmlns:a16="http://schemas.microsoft.com/office/drawing/2014/main" id="{0E33CFC4-7725-408E-91C0-2B742EA78DEE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4" y="306824"/>
            <a:ext cx="10729972" cy="615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9E663F-52FB-4076-A48A-5B1BB69DC8B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2657" y="570104"/>
            <a:ext cx="6211167" cy="208626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751D70-DB95-4D0E-A60E-3EDF3941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5121E-EABE-4AE4-BC16-152E1C79CDAF}"/>
              </a:ext>
            </a:extLst>
          </p:cNvPr>
          <p:cNvSpPr/>
          <p:nvPr/>
        </p:nvSpPr>
        <p:spPr>
          <a:xfrm>
            <a:off x="6243824" y="9947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6B6B6B"/>
                </a:solidFill>
                <a:latin typeface="GillSansRegular"/>
              </a:rPr>
              <a:t>DNABERT significantly outperforms other models in identifying promoter regions. </a:t>
            </a:r>
          </a:p>
          <a:p>
            <a:r>
              <a:rPr lang="en-US" altLang="ko-KR" dirty="0">
                <a:solidFill>
                  <a:srgbClr val="6B6B6B"/>
                </a:solidFill>
                <a:latin typeface="GillSansRegular"/>
              </a:rPr>
              <a:t>(a) (Left to right) accuracy, F1 and MCC of prom-300 prediction in TATA, </a:t>
            </a:r>
            <a:r>
              <a:rPr lang="en-US" altLang="ko-KR" dirty="0" err="1">
                <a:solidFill>
                  <a:srgbClr val="6B6B6B"/>
                </a:solidFill>
                <a:latin typeface="GillSansRegular"/>
              </a:rPr>
              <a:t>noTATA</a:t>
            </a:r>
            <a:r>
              <a:rPr lang="en-US" altLang="ko-KR" dirty="0">
                <a:solidFill>
                  <a:srgbClr val="6B6B6B"/>
                </a:solidFill>
                <a:latin typeface="GillSansRegular"/>
              </a:rPr>
              <a:t> and combined datasets.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A1BB2-4722-42F2-92FB-B9F51ED2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9" y="3295079"/>
            <a:ext cx="7392432" cy="2353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69BA29-614A-4832-AAC9-E900375CAC6F}"/>
              </a:ext>
            </a:extLst>
          </p:cNvPr>
          <p:cNvSpPr/>
          <p:nvPr/>
        </p:nvSpPr>
        <p:spPr>
          <a:xfrm>
            <a:off x="609600" y="57619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6B6B6B"/>
                </a:solidFill>
                <a:latin typeface="GillSansRegular"/>
              </a:rPr>
              <a:t> (h) (Left to right) accuracy, F1 and MCC of core promoters prediction in TATA, </a:t>
            </a:r>
            <a:r>
              <a:rPr lang="en-US" altLang="ko-KR" dirty="0" err="1">
                <a:solidFill>
                  <a:srgbClr val="6B6B6B"/>
                </a:solidFill>
                <a:latin typeface="GillSansRegular"/>
              </a:rPr>
              <a:t>noTATA</a:t>
            </a:r>
            <a:r>
              <a:rPr lang="en-US" altLang="ko-KR" dirty="0">
                <a:solidFill>
                  <a:srgbClr val="6B6B6B"/>
                </a:solidFill>
                <a:latin typeface="GillSansRegular"/>
              </a:rPr>
              <a:t> and combined datasets.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837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D04E17-34D6-46E6-BF96-418AF14265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promoter regions</a:t>
            </a:r>
          </a:p>
          <a:p>
            <a:r>
              <a:rPr lang="en-US" altLang="ko-KR" dirty="0"/>
              <a:t>TF binding sites</a:t>
            </a:r>
          </a:p>
          <a:p>
            <a:r>
              <a:rPr lang="en-US" altLang="ko-KR" dirty="0"/>
              <a:t>splice sites</a:t>
            </a:r>
          </a:p>
          <a:p>
            <a:r>
              <a:rPr lang="en-US" altLang="ko-KR" dirty="0"/>
              <a:t>functional genetic variants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</a:t>
            </a:r>
            <a:r>
              <a:rPr lang="en-US" altLang="ko-KR" b="1" dirty="0"/>
              <a:t>Pre-training substantially enhances </a:t>
            </a:r>
          </a:p>
          <a:p>
            <a:pPr marL="0" indent="0">
              <a:buNone/>
            </a:pPr>
            <a:r>
              <a:rPr lang="en-US" altLang="ko-KR" b="1" dirty="0"/>
              <a:t>performance and generalizes to other organisms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1BB1F-E887-47D6-A052-08253053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effectively predict/identify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556EC-E04C-4A44-8416-B6A5250D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828" y="0"/>
            <a:ext cx="3924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10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9DD1-17DC-4A08-A084-76B63707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for inferring transcription factor binding sites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78F54-18BD-4987-A883-4C6C0EEF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25" y="1902428"/>
            <a:ext cx="7417967" cy="43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3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17FF-03B0-4B19-9A13-6E1C5D6E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Novel transformer networks for improved sequence labeling in genomics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F1CFF-F015-4346-A9ED-6FF6B2E3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15" y="1805837"/>
            <a:ext cx="5999930" cy="49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63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8B46-DE70-4AD7-B160-C1C4882C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BEHRT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0272A-5B25-4766-B8F5-C1ABDD96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9" y="2123852"/>
            <a:ext cx="7678222" cy="4029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6C00E9-E42C-4B76-8390-53133FD10C75}"/>
              </a:ext>
            </a:extLst>
          </p:cNvPr>
          <p:cNvSpPr/>
          <p:nvPr/>
        </p:nvSpPr>
        <p:spPr>
          <a:xfrm>
            <a:off x="3080657" y="468422"/>
            <a:ext cx="756557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-apple-system"/>
              </a:rPr>
              <a:t>*capable of simultaneously predicting the likelihood of 301 conditions in one’s future visits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AA5A0-7F7E-4751-A907-B5CD58432FA6}"/>
              </a:ext>
            </a:extLst>
          </p:cNvPr>
          <p:cNvSpPr/>
          <p:nvPr/>
        </p:nvSpPr>
        <p:spPr>
          <a:xfrm>
            <a:off x="5096556" y="1114753"/>
            <a:ext cx="6096000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-apple-system"/>
              </a:rPr>
              <a:t>- improvement of 8.0–13.2% (in terms of average precision scores for different tasks)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enables </a:t>
            </a:r>
            <a:r>
              <a:rPr lang="en-US" altLang="ko-KR" dirty="0" err="1"/>
              <a:t>personalised</a:t>
            </a:r>
            <a:r>
              <a:rPr lang="en-US" altLang="ko-KR" dirty="0"/>
              <a:t> interpretation of its predictions;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its flexible architecture enables it to incorporate multiple heterogeneous concepts (e.g., diagnosis, medication, measurements, and more) to further improve the accuracy of its predictions;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its (pre-)training results in disease and patient representations can be useful for future studies (i.e., transfer learning).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063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9907-1CBB-4960-98EC-208775F3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9B01C-C7C1-46A2-86DD-1FE66C67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358378"/>
            <a:ext cx="11943142" cy="61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5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0E7EAD-48EB-4E27-8D5B-DC26205CD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여러 네트워크가 복사된 형태이며</a:t>
            </a:r>
            <a:r>
              <a:rPr lang="en-US" altLang="ko-KR" dirty="0"/>
              <a:t>,</a:t>
            </a:r>
            <a:r>
              <a:rPr lang="ko-KR" altLang="en-US" dirty="0"/>
              <a:t> 각 네트워크는 다음 단계로 정보를 넘겨줌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순서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고려한 처리 가능하지만</a:t>
            </a:r>
            <a:r>
              <a:rPr lang="en-US" altLang="ko-KR" dirty="0"/>
              <a:t>, </a:t>
            </a:r>
            <a:r>
              <a:rPr lang="ko-KR" altLang="en-US" dirty="0"/>
              <a:t>여전히 문제 있음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CC1D5-DBC7-41F9-843E-CC4F62A4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66E95-77E8-4C4A-BF33-A36DAEC6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942" y="2984367"/>
            <a:ext cx="675416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C99D1-7965-43AD-A7C3-07F4CED0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의 </a:t>
            </a:r>
            <a:r>
              <a:rPr lang="en-US" altLang="ko-KR" dirty="0"/>
              <a:t>Long-term dependency </a:t>
            </a:r>
            <a:r>
              <a:rPr lang="ko-KR" altLang="en-US" dirty="0"/>
              <a:t>문제점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3AAEB1-A453-496D-8515-2E701235676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922708" y="1434672"/>
            <a:ext cx="5696745" cy="244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FDBA2-90B6-4989-98AA-5FC0081D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302" y="4247396"/>
            <a:ext cx="646837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7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9EC76-EA1C-4D21-9207-8D2D241006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A9C098-9299-44A2-AC86-30124803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(long short-term memory)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26BD3-7100-4D18-B279-11E719B5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428750"/>
            <a:ext cx="9721351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0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A28EC7-8FD9-4CDC-ADA2-1882FF291D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문장 생성의 문제점</a:t>
            </a:r>
            <a:endParaRPr lang="en-US" altLang="ko-KR" dirty="0"/>
          </a:p>
          <a:p>
            <a:pPr lvl="1"/>
            <a:r>
              <a:rPr lang="ko-KR" altLang="en-US" dirty="0"/>
              <a:t>바로 직전 단계의 출력까지만 고려해서 정확도 떨어짐</a:t>
            </a:r>
            <a:endParaRPr lang="en-US" altLang="ko-KR" dirty="0"/>
          </a:p>
          <a:p>
            <a:pPr lvl="1"/>
            <a:r>
              <a:rPr lang="ko-KR" altLang="en-US" dirty="0"/>
              <a:t>전체 입력 문장을 반영하지 못함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9D11C-BC5B-4C92-B5F0-561D89EA919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15050" y="1749905"/>
            <a:ext cx="5122863" cy="44678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C01E4-32CF-45B3-ACDE-7F707B3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seq2seq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1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22D59-C8D8-4471-8A71-45309235EC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인코더와 디코더 두 개의 </a:t>
            </a:r>
            <a:r>
              <a:rPr lang="en-US" altLang="ko-KR" dirty="0"/>
              <a:t>LSTM </a:t>
            </a:r>
            <a:r>
              <a:rPr lang="ko-KR" altLang="en-US" dirty="0"/>
              <a:t>으로 구성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85B29D-2569-4FB8-AEDE-9E682056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Seq2Seq </a:t>
            </a:r>
            <a:r>
              <a:rPr lang="ko-KR" altLang="en-US" dirty="0"/>
              <a:t>모델 구조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951F6-16AE-4239-89C5-6290C097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793" y="2116351"/>
            <a:ext cx="5153794" cy="40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8014"/>
      </p:ext>
    </p:extLst>
  </p:cSld>
  <p:clrMapOvr>
    <a:masterClrMapping/>
  </p:clrMapOvr>
</p:sld>
</file>

<file path=ppt/theme/theme1.xml><?xml version="1.0" encoding="utf-8"?>
<a:theme xmlns:a="http://schemas.openxmlformats.org/drawingml/2006/main" name="검정라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사용자 지정 2">
      <a:majorFont>
        <a:latin typeface="Miriam"/>
        <a:ea typeface="굴림"/>
        <a:cs typeface=""/>
      </a:majorFont>
      <a:minorFont>
        <a:latin typeface="Miriam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검정라인" id="{BAEC1DC9-096B-46D9-ACAC-5EA5CF72F0F3}" vid="{78B3DCFC-30F8-4079-A7F2-BBB6D8E2FE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검정라인</Template>
  <TotalTime>0</TotalTime>
  <Words>1116</Words>
  <Application>Microsoft Office PowerPoint</Application>
  <PresentationFormat>Widescreen</PresentationFormat>
  <Paragraphs>192</Paragraphs>
  <Slides>48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-apple-system</vt:lpstr>
      <vt:lpstr>GillSansRegular</vt:lpstr>
      <vt:lpstr>굴림</vt:lpstr>
      <vt:lpstr>맑은 고딕</vt:lpstr>
      <vt:lpstr>-윤고딕120_ppt</vt:lpstr>
      <vt:lpstr>-윤고딕140_ppt</vt:lpstr>
      <vt:lpstr>Arial</vt:lpstr>
      <vt:lpstr>Calibri</vt:lpstr>
      <vt:lpstr>Miriam</vt:lpstr>
      <vt:lpstr>Wingdings</vt:lpstr>
      <vt:lpstr>검정라인</vt:lpstr>
      <vt:lpstr>Application of Transformers (1)</vt:lpstr>
      <vt:lpstr>Quick review</vt:lpstr>
      <vt:lpstr>Sequence Data</vt:lpstr>
      <vt:lpstr>RNN</vt:lpstr>
      <vt:lpstr>RNN</vt:lpstr>
      <vt:lpstr>RNN 의 Long-term dependency 문제점</vt:lpstr>
      <vt:lpstr>LSTM (long short-term memory)</vt:lpstr>
      <vt:lpstr>seq2seq</vt:lpstr>
      <vt:lpstr>Seq2Seq 모델 구조</vt:lpstr>
      <vt:lpstr>Seq2Seq 모델 구조</vt:lpstr>
      <vt:lpstr>LSTM Seq2Seq 모델의 한계</vt:lpstr>
      <vt:lpstr>Attention</vt:lpstr>
      <vt:lpstr>Attention</vt:lpstr>
      <vt:lpstr>Attention</vt:lpstr>
      <vt:lpstr>Transformer</vt:lpstr>
      <vt:lpstr>Transformer (self-attention)</vt:lpstr>
      <vt:lpstr>Transformer (self-attention)</vt:lpstr>
      <vt:lpstr>Transformer 구조</vt:lpstr>
      <vt:lpstr>Application</vt:lpstr>
      <vt:lpstr>PowerPoint Presentation</vt:lpstr>
      <vt:lpstr>BERT</vt:lpstr>
      <vt:lpstr>Pre-training (사전훈련)</vt:lpstr>
      <vt:lpstr>Transfer learning (전이 학습)</vt:lpstr>
      <vt:lpstr>자연어처리에 사전 훈련 적용</vt:lpstr>
      <vt:lpstr>사전 훈련의 필요성</vt:lpstr>
      <vt:lpstr>사전 훈련의 필요성</vt:lpstr>
      <vt:lpstr>BERT 구조</vt:lpstr>
      <vt:lpstr>사전 훈련 데이터</vt:lpstr>
      <vt:lpstr>사전 훈련 방법1 – 단어 마스킹 (MLM, masked language model)</vt:lpstr>
      <vt:lpstr>사전 훈련 방법 2 – 다음 문장 예측</vt:lpstr>
      <vt:lpstr>BERT input representation</vt:lpstr>
      <vt:lpstr>BERT 모델로 전이 학습 (Fine-tuning)</vt:lpstr>
      <vt:lpstr>Bidirectional Encoder Representations from Transformers</vt:lpstr>
      <vt:lpstr>SQuAD </vt:lpstr>
      <vt:lpstr>SQuAD</vt:lpstr>
      <vt:lpstr>DL NLP 발전 방향…?</vt:lpstr>
      <vt:lpstr>BERT 정리</vt:lpstr>
      <vt:lpstr>e.g., In Genomics</vt:lpstr>
      <vt:lpstr>DNABERT</vt:lpstr>
      <vt:lpstr>Intro</vt:lpstr>
      <vt:lpstr>PowerPoint Presentation</vt:lpstr>
      <vt:lpstr>PowerPoint Presentation</vt:lpstr>
      <vt:lpstr>PowerPoint Presentation</vt:lpstr>
      <vt:lpstr>Can effectively predict/identify</vt:lpstr>
      <vt:lpstr>Deep learning for inferring transcription factor binding sites</vt:lpstr>
      <vt:lpstr>Novel transformer networks for improved sequence labeling in genomics </vt:lpstr>
      <vt:lpstr>BEHRT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2021-01-18T05:47:40Z</dcterms:created>
  <dcterms:modified xsi:type="dcterms:W3CDTF">2021-01-18T05:47:58Z</dcterms:modified>
</cp:coreProperties>
</file>